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5" r:id="rId5"/>
    <p:sldId id="259" r:id="rId6"/>
    <p:sldId id="273" r:id="rId7"/>
    <p:sldId id="267" r:id="rId8"/>
    <p:sldId id="268" r:id="rId9"/>
    <p:sldId id="276" r:id="rId10"/>
    <p:sldId id="269" r:id="rId11"/>
    <p:sldId id="270" r:id="rId12"/>
    <p:sldId id="272" r:id="rId13"/>
    <p:sldId id="27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AD0"/>
    <a:srgbClr val="71776C"/>
    <a:srgbClr val="ADB7A3"/>
    <a:srgbClr val="DAD7D0"/>
    <a:srgbClr val="EFECE8"/>
    <a:srgbClr val="EBE8DC"/>
    <a:srgbClr val="9CA09A"/>
    <a:srgbClr val="FFFBF7"/>
    <a:srgbClr val="FEEF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defRPr>
            </a:pPr>
            <a:r>
              <a:rPr lang="ko-KR" altLang="en-US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간트차트</a:t>
            </a:r>
            <a:endParaRPr lang="en-US" altLang="ko-KR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c:rich>
      </c:tx>
      <c:layout>
        <c:manualLayout>
          <c:xMode val="edge"/>
          <c:yMode val="edge"/>
          <c:x val="0.44221500402337338"/>
          <c:y val="2.71800647185163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Sheet1!$I$11</c:f>
              <c:strCache>
                <c:ptCount val="1"/>
                <c:pt idx="0">
                  <c:v>시작날짜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Sheet1!$I$12:$I$15</c:f>
              <c:numCache>
                <c:formatCode>m/d/yyyy</c:formatCode>
                <c:ptCount val="4"/>
                <c:pt idx="0">
                  <c:v>44349</c:v>
                </c:pt>
                <c:pt idx="1">
                  <c:v>44349</c:v>
                </c:pt>
                <c:pt idx="2">
                  <c:v>44350</c:v>
                </c:pt>
                <c:pt idx="3">
                  <c:v>44351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41-4A5E-AD9D-13B018F19E4E}"/>
            </c:ext>
          </c:extLst>
        </c:ser>
        <c:ser>
          <c:idx val="1"/>
          <c:order val="1"/>
          <c:tx>
            <c:strRef>
              <c:f>Sheet1!$J$11</c:f>
              <c:strCache>
                <c:ptCount val="1"/>
                <c:pt idx="0">
                  <c:v>일 수 </c:v>
                </c:pt>
              </c:strCache>
            </c:strRef>
          </c:tx>
          <c:spPr>
            <a:solidFill>
              <a:srgbClr val="ADB7A3"/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Sheet1!$J$12:$J$15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41-4A5E-AD9D-13B018F19E4E}"/>
            </c:ext>
          </c:extLst>
        </c:ser>
        <c:ser>
          <c:idx val="2"/>
          <c:order val="2"/>
          <c:tx>
            <c:strRef>
              <c:f>Sheet1!$K$11</c:f>
              <c:strCache>
                <c:ptCount val="1"/>
                <c:pt idx="0">
                  <c:v>종료 날짜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Sheet1!$K$12:$K$15</c:f>
              <c:numCache>
                <c:formatCode>m/d/yyyy</c:formatCode>
                <c:ptCount val="4"/>
                <c:pt idx="0">
                  <c:v>44350</c:v>
                </c:pt>
                <c:pt idx="1">
                  <c:v>44350</c:v>
                </c:pt>
                <c:pt idx="2">
                  <c:v>44354</c:v>
                </c:pt>
                <c:pt idx="3">
                  <c:v>44354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741-4A5E-AD9D-13B018F19E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82707808"/>
        <c:axId val="282704064"/>
      </c:barChart>
      <c:catAx>
        <c:axId val="28270780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2704064"/>
        <c:crosses val="autoZero"/>
        <c:auto val="1"/>
        <c:lblAlgn val="ctr"/>
        <c:lblOffset val="100"/>
        <c:noMultiLvlLbl val="0"/>
      </c:catAx>
      <c:valAx>
        <c:axId val="282704064"/>
        <c:scaling>
          <c:orientation val="minMax"/>
          <c:max val="44354"/>
          <c:min val="44349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27078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01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168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56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81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056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862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8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22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63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035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E8127-7ACA-4E56-9534-C26F86EC597A}" type="datetimeFigureOut">
              <a:rPr lang="ko-KR" altLang="en-US" smtClean="0"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57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&#54532;&#47196;&#44536;&#47016;%20&#49892;&#54665;&#50689;&#49345;.mp4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20393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12422" y="2307463"/>
            <a:ext cx="7859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도서 및 대여자 관리 프로그램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78284" y="4432719"/>
            <a:ext cx="1014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6</a:t>
            </a:r>
            <a:r>
              <a:rPr lang="ko-KR" altLang="en-US" dirty="0" smtClean="0"/>
              <a:t>조</a:t>
            </a:r>
            <a:endParaRPr lang="en-US" altLang="ko-KR" dirty="0" smtClean="0"/>
          </a:p>
          <a:p>
            <a:r>
              <a:rPr lang="ko-KR" altLang="en-US" dirty="0" err="1"/>
              <a:t>정</a:t>
            </a:r>
            <a:r>
              <a:rPr lang="ko-KR" altLang="en-US" dirty="0" err="1" smtClean="0"/>
              <a:t>효재</a:t>
            </a:r>
            <a:endParaRPr lang="en-US" altLang="ko-KR" dirty="0" smtClean="0"/>
          </a:p>
          <a:p>
            <a:r>
              <a:rPr lang="ko-KR" altLang="en-US" dirty="0" smtClean="0"/>
              <a:t>최종현</a:t>
            </a:r>
            <a:endParaRPr lang="en-US" altLang="ko-KR" dirty="0" smtClean="0"/>
          </a:p>
          <a:p>
            <a:r>
              <a:rPr lang="ko-KR" altLang="en-US" dirty="0" err="1" smtClean="0"/>
              <a:t>황민영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20393" y="3198167"/>
            <a:ext cx="3445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안양시 안시립도서관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025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095223" y="2650494"/>
            <a:ext cx="186942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실행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5918797" y="2360815"/>
            <a:ext cx="3125316" cy="3075710"/>
          </a:xfrm>
          <a:prstGeom prst="ellipse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hlinkClick r:id="rId2" action="ppaction://hlinkfile"/>
          </p:cNvPr>
          <p:cNvSpPr/>
          <p:nvPr/>
        </p:nvSpPr>
        <p:spPr>
          <a:xfrm rot="5400000">
            <a:off x="6754670" y="3085811"/>
            <a:ext cx="1885832" cy="1625718"/>
          </a:xfrm>
          <a:prstGeom prst="triangle">
            <a:avLst/>
          </a:prstGeom>
          <a:solidFill>
            <a:srgbClr val="ADB7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7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613079" y="2486614"/>
            <a:ext cx="229636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위기 및 고찰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3326791" y="1768067"/>
            <a:ext cx="821094" cy="821094"/>
          </a:xfrm>
          <a:prstGeom prst="ellipse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3326791" y="3081686"/>
            <a:ext cx="821094" cy="821094"/>
          </a:xfrm>
          <a:prstGeom prst="ellipse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3326791" y="4619240"/>
            <a:ext cx="821094" cy="821094"/>
          </a:xfrm>
          <a:prstGeom prst="ellipse">
            <a:avLst/>
          </a:prstGeom>
          <a:solidFill>
            <a:srgbClr val="ADB7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581331" y="1819391"/>
            <a:ext cx="639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+mj-ea"/>
                <a:ea typeface="+mj-ea"/>
              </a:rPr>
              <a:t>UPDATE</a:t>
            </a:r>
            <a:r>
              <a:rPr lang="ko-KR" altLang="en-US" b="1" dirty="0" smtClean="0">
                <a:latin typeface="+mj-ea"/>
                <a:ea typeface="+mj-ea"/>
              </a:rPr>
              <a:t>의 중복으로 인해 쿼리의 무한 루프가 발생했음</a:t>
            </a:r>
            <a:r>
              <a:rPr lang="en-US" altLang="ko-KR" b="1" dirty="0" smtClean="0">
                <a:latin typeface="+mj-ea"/>
                <a:ea typeface="+mj-ea"/>
              </a:rPr>
              <a:t>.</a:t>
            </a:r>
          </a:p>
          <a:p>
            <a:r>
              <a:rPr lang="en-US" altLang="ko-KR" b="1" dirty="0" smtClean="0">
                <a:latin typeface="+mj-ea"/>
                <a:ea typeface="+mj-ea"/>
              </a:rPr>
              <a:t>-&gt; UPDATE</a:t>
            </a:r>
            <a:r>
              <a:rPr lang="ko-KR" altLang="en-US" b="1" dirty="0" smtClean="0">
                <a:latin typeface="+mj-ea"/>
                <a:ea typeface="+mj-ea"/>
              </a:rPr>
              <a:t>를 하나 제거함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81331" y="4706621"/>
            <a:ext cx="639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+mj-ea"/>
                <a:ea typeface="+mj-ea"/>
              </a:rPr>
              <a:t>처음에 대여자 모드와 관리자 모드를 나누어서 프로젝트를 진행을 하려고 했는데 하지 못해서 아쉬움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65228" y="3071115"/>
            <a:ext cx="6391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+mj-ea"/>
                <a:ea typeface="+mj-ea"/>
              </a:rPr>
              <a:t>DBA</a:t>
            </a:r>
            <a:r>
              <a:rPr lang="ko-KR" altLang="en-US" b="1" dirty="0" smtClean="0">
                <a:latin typeface="+mj-ea"/>
                <a:ea typeface="+mj-ea"/>
              </a:rPr>
              <a:t>의 권한이 있음에도 불구하고 뷰가 생성이 안되는 문제점 발생 </a:t>
            </a:r>
            <a:r>
              <a:rPr lang="en-US" altLang="ko-KR" b="1" dirty="0" smtClean="0">
                <a:latin typeface="+mj-ea"/>
                <a:ea typeface="+mj-ea"/>
              </a:rPr>
              <a:t>-&gt;GRANT</a:t>
            </a:r>
            <a:r>
              <a:rPr lang="ko-KR" altLang="en-US" b="1" dirty="0" smtClean="0">
                <a:latin typeface="+mj-ea"/>
                <a:ea typeface="+mj-ea"/>
              </a:rPr>
              <a:t>를 사용해서 직접적으로 권한을 부여해서 해결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10766" y="2018668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+mj-ea"/>
                <a:ea typeface="+mj-ea"/>
              </a:rPr>
              <a:t>위기</a:t>
            </a:r>
            <a:r>
              <a:rPr lang="en-US" altLang="ko-KR" sz="1600" b="1" dirty="0" smtClean="0">
                <a:latin typeface="+mj-ea"/>
                <a:ea typeface="+mj-ea"/>
              </a:rPr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7199" y="3322956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+mj-ea"/>
                <a:ea typeface="+mj-ea"/>
              </a:rPr>
              <a:t>위기</a:t>
            </a:r>
            <a:r>
              <a:rPr lang="en-US" altLang="ko-KR" sz="1600" b="1" dirty="0" smtClean="0">
                <a:latin typeface="+mj-ea"/>
                <a:ea typeface="+mj-ea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29428" y="4860509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mtClean="0">
                <a:latin typeface="+mj-ea"/>
                <a:ea typeface="+mj-ea"/>
              </a:rPr>
              <a:t>고찰</a:t>
            </a:r>
            <a:endParaRPr lang="en-US" altLang="ko-KR" sz="1600" b="1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8057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7;p6"/>
          <p:cNvSpPr/>
          <p:nvPr/>
        </p:nvSpPr>
        <p:spPr>
          <a:xfrm>
            <a:off x="5117227" y="2616055"/>
            <a:ext cx="201136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Q &amp; A</a:t>
            </a:r>
            <a:endParaRPr sz="4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900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7;p6"/>
          <p:cNvSpPr/>
          <p:nvPr/>
        </p:nvSpPr>
        <p:spPr>
          <a:xfrm>
            <a:off x="4753332" y="2802667"/>
            <a:ext cx="274848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감사합니다</a:t>
            </a:r>
            <a:endParaRPr kumimoji="0" sz="4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551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4059" y="2677215"/>
            <a:ext cx="1189360" cy="415637"/>
          </a:xfrm>
          <a:prstGeom prst="rect">
            <a:avLst/>
          </a:prstGeom>
          <a:solidFill>
            <a:srgbClr val="EBE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-1" y="3464541"/>
            <a:ext cx="1184989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-4060" y="4294086"/>
            <a:ext cx="1189360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0" y="5096671"/>
            <a:ext cx="1184989" cy="415637"/>
          </a:xfrm>
          <a:prstGeom prst="rect">
            <a:avLst/>
          </a:prstGeom>
          <a:solidFill>
            <a:srgbClr val="EBE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0" y="1874630"/>
            <a:ext cx="1189360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93118"/>
            <a:ext cx="1224643" cy="801202"/>
          </a:xfrm>
        </p:spPr>
        <p:txBody>
          <a:bodyPr>
            <a:normAutofit/>
          </a:bodyPr>
          <a:lstStyle/>
          <a:p>
            <a:r>
              <a:rPr lang="ko-KR" altLang="en-US" sz="4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" name="직선 연결선 4"/>
          <p:cNvCxnSpPr>
            <a:endCxn id="2" idx="1"/>
          </p:cNvCxnSpPr>
          <p:nvPr/>
        </p:nvCxnSpPr>
        <p:spPr>
          <a:xfrm>
            <a:off x="0" y="783771"/>
            <a:ext cx="838200" cy="9948"/>
          </a:xfrm>
          <a:prstGeom prst="line">
            <a:avLst/>
          </a:prstGeom>
          <a:ln w="73025">
            <a:solidFill>
              <a:srgbClr val="7177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>
            <a:stCxn id="2" idx="3"/>
          </p:cNvCxnSpPr>
          <p:nvPr/>
        </p:nvCxnSpPr>
        <p:spPr>
          <a:xfrm flipV="1">
            <a:off x="2062843" y="783771"/>
            <a:ext cx="5075341" cy="9948"/>
          </a:xfrm>
          <a:prstGeom prst="line">
            <a:avLst/>
          </a:prstGeom>
          <a:ln w="73025">
            <a:solidFill>
              <a:srgbClr val="7177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이것이 오라클이다 Pages 1 - 50 - Flip PDF Download | FlipHTML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340" y="112144"/>
            <a:ext cx="448773" cy="57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윤성우의 열혈 Java 프로그래밍 - YES2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296" y="116060"/>
            <a:ext cx="450000" cy="59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# 프로그래밍(2판)(2판)(IT CookBook) | 윤인성 | 한빛아카데미 - 교보문고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3555" y="112061"/>
            <a:ext cx="450360" cy="57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3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" t="4511" r="-1" b="5502"/>
          <a:stretch/>
        </p:blipFill>
        <p:spPr>
          <a:xfrm>
            <a:off x="7138184" y="0"/>
            <a:ext cx="5053816" cy="6839338"/>
          </a:xfrm>
          <a:prstGeom prst="rect">
            <a:avLst/>
          </a:prstGeom>
          <a:effectLst/>
        </p:spPr>
      </p:pic>
      <p:sp>
        <p:nvSpPr>
          <p:cNvPr id="15" name="TextBox 14"/>
          <p:cNvSpPr txBox="1"/>
          <p:nvPr/>
        </p:nvSpPr>
        <p:spPr>
          <a:xfrm>
            <a:off x="893779" y="1764067"/>
            <a:ext cx="877131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1.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개요 </a:t>
            </a: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주제</a:t>
            </a: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2.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프로젝트 진행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3.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프로젝트 산출물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4.</a:t>
            </a:r>
            <a:r>
              <a:rPr lang="ko-KR" altLang="en-US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실행 예시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5.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위기 및 고찰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87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4;p6"/>
          <p:cNvSpPr/>
          <p:nvPr/>
        </p:nvSpPr>
        <p:spPr>
          <a:xfrm>
            <a:off x="3367992" y="3647839"/>
            <a:ext cx="1800000" cy="521398"/>
          </a:xfrm>
          <a:prstGeom prst="rect">
            <a:avLst/>
          </a:prstGeom>
          <a:solidFill>
            <a:srgbClr val="EBE8DC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95;p6"/>
          <p:cNvSpPr/>
          <p:nvPr/>
        </p:nvSpPr>
        <p:spPr>
          <a:xfrm>
            <a:off x="3329926" y="2276345"/>
            <a:ext cx="1800000" cy="521398"/>
          </a:xfrm>
          <a:prstGeom prst="rect">
            <a:avLst/>
          </a:prstGeom>
          <a:solidFill>
            <a:srgbClr val="DAD7D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99;p6"/>
          <p:cNvSpPr/>
          <p:nvPr/>
        </p:nvSpPr>
        <p:spPr>
          <a:xfrm>
            <a:off x="3329926" y="1151773"/>
            <a:ext cx="8037894" cy="3085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201;p6"/>
          <p:cNvSpPr txBox="1"/>
          <p:nvPr/>
        </p:nvSpPr>
        <p:spPr>
          <a:xfrm>
            <a:off x="3625674" y="3681444"/>
            <a:ext cx="147482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데이터 수집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7" name="Google Shape;206;p6"/>
          <p:cNvSpPr txBox="1"/>
          <p:nvPr/>
        </p:nvSpPr>
        <p:spPr>
          <a:xfrm>
            <a:off x="5358178" y="3604499"/>
            <a:ext cx="426503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안양시 </a:t>
            </a:r>
            <a:r>
              <a:rPr lang="ko-KR" altLang="en-US" sz="1400" dirty="0" err="1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안양시립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 도서관 도서 목록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베스트 목록 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사용자 데이터 임의로 작성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  <p:sp>
        <p:nvSpPr>
          <p:cNvPr id="18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개요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690" t="-78" b="10720"/>
          <a:stretch/>
        </p:blipFill>
        <p:spPr>
          <a:xfrm>
            <a:off x="9924198" y="1414587"/>
            <a:ext cx="1454374" cy="4607437"/>
          </a:xfrm>
          <a:prstGeom prst="rect">
            <a:avLst/>
          </a:prstGeom>
        </p:spPr>
      </p:pic>
      <p:sp>
        <p:nvSpPr>
          <p:cNvPr id="15" name="Google Shape;201;p6"/>
          <p:cNvSpPr txBox="1"/>
          <p:nvPr/>
        </p:nvSpPr>
        <p:spPr>
          <a:xfrm>
            <a:off x="3850348" y="2352398"/>
            <a:ext cx="106454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목적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" name="Google Shape;206;p6"/>
          <p:cNvSpPr txBox="1"/>
          <p:nvPr/>
        </p:nvSpPr>
        <p:spPr>
          <a:xfrm>
            <a:off x="5368157" y="2095704"/>
            <a:ext cx="4265033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도서관 관리 사서가 현재 도서관에 있는 도서 목록의 검색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수정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추가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삭제 그리고 도서관 사용자 추가 및 삭제를 하기 위해서</a:t>
            </a:r>
            <a:endParaRPr sz="1400" dirty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  <p:sp>
        <p:nvSpPr>
          <p:cNvPr id="13" name="Google Shape;194;p6"/>
          <p:cNvSpPr/>
          <p:nvPr/>
        </p:nvSpPr>
        <p:spPr>
          <a:xfrm>
            <a:off x="3329926" y="5021115"/>
            <a:ext cx="1800000" cy="521398"/>
          </a:xfrm>
          <a:prstGeom prst="rect">
            <a:avLst/>
          </a:prstGeom>
          <a:solidFill>
            <a:srgbClr val="EBE8DC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Google Shape;201;p6"/>
          <p:cNvSpPr txBox="1"/>
          <p:nvPr/>
        </p:nvSpPr>
        <p:spPr>
          <a:xfrm>
            <a:off x="3587608" y="5054720"/>
            <a:ext cx="147482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사용한 개념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9" name="Google Shape;206;p6"/>
          <p:cNvSpPr txBox="1"/>
          <p:nvPr/>
        </p:nvSpPr>
        <p:spPr>
          <a:xfrm>
            <a:off x="5387608" y="4762331"/>
            <a:ext cx="426503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DDL-CREATE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DCL-INSERT, SELECT, UPDATE, DELETE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DML-GRANT, COMMIT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트리거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뷰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374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2</a:t>
            </a:r>
            <a:endParaRPr kumimoji="0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712838" y="2500864"/>
            <a:ext cx="186942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프로젝트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진행</a:t>
            </a:r>
            <a:endParaRPr kumimoji="0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96545" y="3560631"/>
            <a:ext cx="18694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1)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간트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차트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graphicFrame>
        <p:nvGraphicFramePr>
          <p:cNvPr id="11" name="차트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268983"/>
              </p:ext>
            </p:extLst>
          </p:nvPr>
        </p:nvGraphicFramePr>
        <p:xfrm>
          <a:off x="4700067" y="1827278"/>
          <a:ext cx="5934075" cy="4205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408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712838" y="2500864"/>
            <a:ext cx="186942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프로젝트</a:t>
            </a:r>
            <a:endParaRPr lang="en-US" altLang="ko-KR" sz="28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진행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0306" r="22277" b="8532"/>
          <a:stretch/>
        </p:blipFill>
        <p:spPr>
          <a:xfrm>
            <a:off x="2831892" y="2287099"/>
            <a:ext cx="5524414" cy="2845168"/>
          </a:xfrm>
          <a:prstGeom prst="rect">
            <a:avLst/>
          </a:prstGeom>
        </p:spPr>
      </p:pic>
      <p:sp>
        <p:nvSpPr>
          <p:cNvPr id="7" name="Google Shape;207;p6"/>
          <p:cNvSpPr/>
          <p:nvPr/>
        </p:nvSpPr>
        <p:spPr>
          <a:xfrm>
            <a:off x="696545" y="3560631"/>
            <a:ext cx="18694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2) </a:t>
            </a:r>
            <a:r>
              <a:rPr lang="ko-KR" altLang="en-US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자료 수집</a:t>
            </a:r>
            <a:endParaRPr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20" t="17837" r="55182" b="6401"/>
          <a:stretch/>
        </p:blipFill>
        <p:spPr>
          <a:xfrm>
            <a:off x="8527264" y="1557794"/>
            <a:ext cx="3740728" cy="3574473"/>
          </a:xfrm>
          <a:prstGeom prst="rect">
            <a:avLst/>
          </a:prstGeom>
        </p:spPr>
      </p:pic>
      <p:sp>
        <p:nvSpPr>
          <p:cNvPr id="8" name="Google Shape;207;p6"/>
          <p:cNvSpPr/>
          <p:nvPr/>
        </p:nvSpPr>
        <p:spPr>
          <a:xfrm>
            <a:off x="4129701" y="5397744"/>
            <a:ext cx="261192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안양시립</a:t>
            </a:r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도서관의 도서목록</a:t>
            </a:r>
            <a:endParaRPr lang="en-US" altLang="ko-KR" sz="140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출처</a:t>
            </a:r>
            <a:r>
              <a:rPr lang="en-US" altLang="ko-KR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: </a:t>
            </a:r>
            <a:r>
              <a:rPr lang="ko-KR" altLang="en-US" sz="1400" b="0" i="0" dirty="0" err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공공데이터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포털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0" name="Google Shape;207;p6"/>
          <p:cNvSpPr/>
          <p:nvPr/>
        </p:nvSpPr>
        <p:spPr>
          <a:xfrm>
            <a:off x="9233715" y="5339555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대여자 정보 </a:t>
            </a:r>
            <a:r>
              <a:rPr lang="ko-KR" altLang="en-US" sz="1400" b="0" i="0" dirty="0" err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임의생성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806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96545" y="3560631"/>
            <a:ext cx="203003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1)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테이블 생성 후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데이터 </a:t>
            </a:r>
            <a:r>
              <a:rPr lang="en-US" altLang="ko-KR" sz="16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Import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t="8445" b="7039"/>
          <a:stretch/>
        </p:blipFill>
        <p:spPr>
          <a:xfrm>
            <a:off x="3172930" y="2570262"/>
            <a:ext cx="4878470" cy="231925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t="8345" r="45762" b="7328"/>
          <a:stretch/>
        </p:blipFill>
        <p:spPr>
          <a:xfrm>
            <a:off x="8138386" y="2026412"/>
            <a:ext cx="3895672" cy="3406952"/>
          </a:xfrm>
          <a:prstGeom prst="rect">
            <a:avLst/>
          </a:prstGeom>
        </p:spPr>
      </p:pic>
      <p:sp>
        <p:nvSpPr>
          <p:cNvPr id="14" name="Google Shape;207;p6"/>
          <p:cNvSpPr/>
          <p:nvPr/>
        </p:nvSpPr>
        <p:spPr>
          <a:xfrm>
            <a:off x="4306204" y="5007047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BOOK table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5" name="Google Shape;207;p6"/>
          <p:cNvSpPr/>
          <p:nvPr/>
        </p:nvSpPr>
        <p:spPr>
          <a:xfrm>
            <a:off x="9034211" y="558062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CUSTOMER table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" name="Google Shape;193;p6"/>
          <p:cNvSpPr txBox="1"/>
          <p:nvPr/>
        </p:nvSpPr>
        <p:spPr>
          <a:xfrm>
            <a:off x="1275553" y="989838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07;p6"/>
          <p:cNvSpPr/>
          <p:nvPr/>
        </p:nvSpPr>
        <p:spPr>
          <a:xfrm>
            <a:off x="1352403" y="2736919"/>
            <a:ext cx="67182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42087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955745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895719" y="2517490"/>
            <a:ext cx="186942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ORACLE</a:t>
            </a:r>
            <a:endParaRPr lang="en-US" sz="28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30904" y="3271061"/>
            <a:ext cx="2134238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2)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뷰 및 트리거 생성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926" y="1636427"/>
            <a:ext cx="7839075" cy="17621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926" y="3976013"/>
            <a:ext cx="4818180" cy="2117758"/>
          </a:xfrm>
          <a:prstGeom prst="rect">
            <a:avLst/>
          </a:prstGeom>
        </p:spPr>
      </p:pic>
      <p:sp>
        <p:nvSpPr>
          <p:cNvPr id="8" name="Google Shape;207;p6"/>
          <p:cNvSpPr/>
          <p:nvPr/>
        </p:nvSpPr>
        <p:spPr>
          <a:xfrm>
            <a:off x="2552869" y="3513747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▲ 뷰 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9" name="Google Shape;207;p6"/>
          <p:cNvSpPr/>
          <p:nvPr/>
        </p:nvSpPr>
        <p:spPr>
          <a:xfrm>
            <a:off x="2765142" y="6248301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▲ 트리거 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418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C#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2" name="Google Shape;207;p6"/>
          <p:cNvSpPr/>
          <p:nvPr/>
        </p:nvSpPr>
        <p:spPr>
          <a:xfrm>
            <a:off x="3176231" y="4407376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1 : 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로그인 창</a:t>
            </a:r>
            <a:endParaRPr lang="en-US" altLang="ko-KR" sz="14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3" name="Google Shape;207;p6"/>
          <p:cNvSpPr/>
          <p:nvPr/>
        </p:nvSpPr>
        <p:spPr>
          <a:xfrm>
            <a:off x="7760963" y="6245301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2 : 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관리자 창</a:t>
            </a:r>
            <a:endParaRPr lang="en-US" altLang="ko-KR" sz="14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1186" y="1337868"/>
            <a:ext cx="5864509" cy="4767057"/>
          </a:xfrm>
          <a:prstGeom prst="rect">
            <a:avLst/>
          </a:prstGeom>
        </p:spPr>
      </p:pic>
      <p:sp>
        <p:nvSpPr>
          <p:cNvPr id="2" name="위쪽 화살표 1"/>
          <p:cNvSpPr/>
          <p:nvPr/>
        </p:nvSpPr>
        <p:spPr>
          <a:xfrm rot="10800000">
            <a:off x="9250455" y="1624003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912536" y="1047168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SELECT </a:t>
            </a:r>
            <a:r>
              <a:rPr lang="en-US" altLang="ko-KR" sz="1050" dirty="0">
                <a:solidFill>
                  <a:schemeClr val="tx1"/>
                </a:solidFill>
              </a:rPr>
              <a:t>* FROM BOOK WHERE BNAME like '%" + </a:t>
            </a:r>
            <a:r>
              <a:rPr lang="en-US" altLang="ko-KR" sz="1050" dirty="0" err="1">
                <a:solidFill>
                  <a:schemeClr val="tx1"/>
                </a:solidFill>
              </a:rPr>
              <a:t>search_name</a:t>
            </a:r>
            <a:r>
              <a:rPr lang="en-US" altLang="ko-KR" sz="1050" dirty="0">
                <a:solidFill>
                  <a:schemeClr val="tx1"/>
                </a:solidFill>
              </a:rPr>
              <a:t> + "%'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위쪽 화살표 13"/>
          <p:cNvSpPr/>
          <p:nvPr/>
        </p:nvSpPr>
        <p:spPr>
          <a:xfrm>
            <a:off x="10820553" y="2289730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471647" y="2630263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UPDATE BOOK SET </a:t>
            </a:r>
            <a:r>
              <a:rPr lang="en-US" altLang="ko-KR" sz="1050" dirty="0" err="1">
                <a:solidFill>
                  <a:schemeClr val="tx1"/>
                </a:solidFill>
              </a:rPr>
              <a:t>bstate</a:t>
            </a:r>
            <a:r>
              <a:rPr lang="en-US" altLang="ko-KR" sz="1050" dirty="0">
                <a:solidFill>
                  <a:schemeClr val="tx1"/>
                </a:solidFill>
              </a:rPr>
              <a:t> = '" + </a:t>
            </a:r>
            <a:r>
              <a:rPr lang="en-US" altLang="ko-KR" sz="1050" dirty="0" err="1">
                <a:solidFill>
                  <a:schemeClr val="tx1"/>
                </a:solidFill>
              </a:rPr>
              <a:t>cid</a:t>
            </a:r>
            <a:r>
              <a:rPr lang="en-US" altLang="ko-KR" sz="1050" dirty="0">
                <a:solidFill>
                  <a:schemeClr val="tx1"/>
                </a:solidFill>
              </a:rPr>
              <a:t> + "' where bid='" + </a:t>
            </a:r>
            <a:r>
              <a:rPr lang="en-US" altLang="ko-KR" sz="1050" dirty="0" smtClean="0">
                <a:solidFill>
                  <a:schemeClr val="tx1"/>
                </a:solidFill>
              </a:rPr>
              <a:t>temp </a:t>
            </a:r>
            <a:r>
              <a:rPr lang="en-US" altLang="ko-KR" sz="1050" dirty="0">
                <a:solidFill>
                  <a:schemeClr val="tx1"/>
                </a:solidFill>
              </a:rPr>
              <a:t>+ "'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6" name="위쪽 화살표 15"/>
          <p:cNvSpPr/>
          <p:nvPr/>
        </p:nvSpPr>
        <p:spPr>
          <a:xfrm>
            <a:off x="12434200" y="2510242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471647" y="260520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UPDATE BOOK SET BSTATE = null where bid='" </a:t>
            </a:r>
            <a:r>
              <a:rPr lang="en-US" altLang="ko-KR" sz="1050" dirty="0" smtClean="0">
                <a:solidFill>
                  <a:schemeClr val="tx1"/>
                </a:solidFill>
              </a:rPr>
              <a:t>+ temp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422" y="1937144"/>
            <a:ext cx="1717053" cy="22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7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14" grpId="0" animBg="1"/>
      <p:bldP spid="15" grpId="0" animBg="1"/>
      <p:bldP spid="15" grpId="1" animBg="1"/>
      <p:bldP spid="1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3</a:t>
            </a:r>
            <a:endParaRPr kumimoji="0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C#</a:t>
            </a:r>
            <a:endParaRPr kumimoji="0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27807" t="26697" r="39449" b="26053"/>
          <a:stretch/>
        </p:blipFill>
        <p:spPr>
          <a:xfrm>
            <a:off x="2594414" y="2015413"/>
            <a:ext cx="4417487" cy="358565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22582" t="23651" r="44721" b="30212"/>
          <a:stretch/>
        </p:blipFill>
        <p:spPr>
          <a:xfrm>
            <a:off x="7296769" y="2008908"/>
            <a:ext cx="4525861" cy="3592159"/>
          </a:xfrm>
          <a:prstGeom prst="rect">
            <a:avLst/>
          </a:prstGeom>
        </p:spPr>
      </p:pic>
      <p:sp>
        <p:nvSpPr>
          <p:cNvPr id="14" name="Google Shape;207;p6"/>
          <p:cNvSpPr/>
          <p:nvPr/>
        </p:nvSpPr>
        <p:spPr>
          <a:xfrm>
            <a:off x="3497196" y="581265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3 :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도서관리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창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5" name="Google Shape;207;p6"/>
          <p:cNvSpPr/>
          <p:nvPr/>
        </p:nvSpPr>
        <p:spPr>
          <a:xfrm>
            <a:off x="8253738" y="581265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4 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사용자 관리 창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1" name="위쪽 화살표 10"/>
          <p:cNvSpPr/>
          <p:nvPr/>
        </p:nvSpPr>
        <p:spPr>
          <a:xfrm>
            <a:off x="2822215" y="3564945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2996" y="389092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INSERT INTO CUSTOMER (CID,CNAME,CBIRTH,CTEL,CADDRESS)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위쪽 화살표 16"/>
          <p:cNvSpPr/>
          <p:nvPr/>
        </p:nvSpPr>
        <p:spPr>
          <a:xfrm>
            <a:off x="3408690" y="3560051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107274" y="3890927"/>
            <a:ext cx="2689412" cy="940153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UPDATE CUSTOMER SET CID='" + </a:t>
            </a:r>
            <a:r>
              <a:rPr lang="en-US" altLang="ko-KR" sz="1000" dirty="0" err="1">
                <a:solidFill>
                  <a:schemeClr val="tx1"/>
                </a:solidFill>
              </a:rPr>
              <a:t>cid</a:t>
            </a:r>
            <a:r>
              <a:rPr lang="en-US" altLang="ko-KR" sz="1000" dirty="0">
                <a:solidFill>
                  <a:schemeClr val="tx1"/>
                </a:solidFill>
              </a:rPr>
              <a:t> + "', CNAME='" + </a:t>
            </a:r>
            <a:r>
              <a:rPr lang="en-US" altLang="ko-KR" sz="1000" dirty="0" err="1">
                <a:solidFill>
                  <a:schemeClr val="tx1"/>
                </a:solidFill>
              </a:rPr>
              <a:t>cname</a:t>
            </a:r>
            <a:r>
              <a:rPr lang="en-US" altLang="ko-KR" sz="1000" dirty="0">
                <a:solidFill>
                  <a:schemeClr val="tx1"/>
                </a:solidFill>
              </a:rPr>
              <a:t> + "', CBIRTH ='" + </a:t>
            </a:r>
            <a:r>
              <a:rPr lang="en-US" altLang="ko-KR" sz="1000" dirty="0" err="1">
                <a:solidFill>
                  <a:schemeClr val="tx1"/>
                </a:solidFill>
              </a:rPr>
              <a:t>cbirth</a:t>
            </a:r>
            <a:r>
              <a:rPr lang="en-US" altLang="ko-KR" sz="1000" dirty="0">
                <a:solidFill>
                  <a:schemeClr val="tx1"/>
                </a:solidFill>
              </a:rPr>
              <a:t> + "', CTEL='" + </a:t>
            </a:r>
            <a:r>
              <a:rPr lang="en-US" altLang="ko-KR" sz="1000" dirty="0" err="1">
                <a:solidFill>
                  <a:schemeClr val="tx1"/>
                </a:solidFill>
              </a:rPr>
              <a:t>ctel</a:t>
            </a:r>
            <a:r>
              <a:rPr lang="en-US" altLang="ko-KR" sz="1000" dirty="0">
                <a:solidFill>
                  <a:schemeClr val="tx1"/>
                </a:solidFill>
              </a:rPr>
              <a:t> + "', CADDRESS='" + </a:t>
            </a:r>
            <a:r>
              <a:rPr lang="en-US" altLang="ko-KR" sz="1000" dirty="0" err="1">
                <a:solidFill>
                  <a:schemeClr val="tx1"/>
                </a:solidFill>
              </a:rPr>
              <a:t>caddress</a:t>
            </a:r>
            <a:r>
              <a:rPr lang="en-US" altLang="ko-KR" sz="1000" dirty="0">
                <a:solidFill>
                  <a:schemeClr val="tx1"/>
                </a:solidFill>
              </a:rPr>
              <a:t> + "' WHERE CID='" + temp + "'"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위쪽 화살표 18"/>
          <p:cNvSpPr/>
          <p:nvPr/>
        </p:nvSpPr>
        <p:spPr>
          <a:xfrm>
            <a:off x="4002401" y="3560051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605999" y="389092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DELETE FROM CUSTOMER WHERE CID='" + </a:t>
            </a:r>
            <a:r>
              <a:rPr lang="en-US" altLang="ko-KR" sz="1000" dirty="0" err="1">
                <a:solidFill>
                  <a:schemeClr val="tx1"/>
                </a:solidFill>
              </a:rPr>
              <a:t>cid</a:t>
            </a:r>
            <a:r>
              <a:rPr lang="en-US" altLang="ko-KR" sz="1000" dirty="0">
                <a:solidFill>
                  <a:schemeClr val="tx1"/>
                </a:solidFill>
              </a:rPr>
              <a:t> + "'"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23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20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314</Words>
  <Application>Microsoft Office PowerPoint</Application>
  <PresentationFormat>와이드스크린</PresentationFormat>
  <Paragraphs>78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HY헤드라인M</vt:lpstr>
      <vt:lpstr>경기천년제목 Medium</vt:lpstr>
      <vt:lpstr>맑은 고딕</vt:lpstr>
      <vt:lpstr>맑은 고딕</vt:lpstr>
      <vt:lpstr>휴먼둥근헤드라인</vt:lpstr>
      <vt:lpstr>Arial</vt:lpstr>
      <vt:lpstr>Office 테마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KB</dc:creator>
  <cp:lastModifiedBy>KB</cp:lastModifiedBy>
  <cp:revision>38</cp:revision>
  <dcterms:created xsi:type="dcterms:W3CDTF">2021-06-02T00:59:05Z</dcterms:created>
  <dcterms:modified xsi:type="dcterms:W3CDTF">2021-06-08T02:33:33Z</dcterms:modified>
</cp:coreProperties>
</file>

<file path=docProps/thumbnail.jpeg>
</file>